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4" r:id="rId1"/>
  </p:sldMasterIdLst>
  <p:notesMasterIdLst>
    <p:notesMasterId r:id="rId8"/>
  </p:notesMasterIdLst>
  <p:sldIdLst>
    <p:sldId id="256" r:id="rId2"/>
    <p:sldId id="257" r:id="rId3"/>
    <p:sldId id="269" r:id="rId4"/>
    <p:sldId id="258" r:id="rId5"/>
    <p:sldId id="267" r:id="rId6"/>
    <p:sldId id="26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135" autoAdjust="0"/>
    <p:restoredTop sz="94660"/>
  </p:normalViewPr>
  <p:slideViewPr>
    <p:cSldViewPr snapToGrid="0">
      <p:cViewPr>
        <p:scale>
          <a:sx n="62" d="100"/>
          <a:sy n="62" d="100"/>
        </p:scale>
        <p:origin x="-91" y="13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6F144-FAB6-456B-A57C-62752B8E026D}" type="datetimeFigureOut">
              <a:rPr lang="fr-FR" smtClean="0"/>
              <a:t>18/10/2020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70272A-5783-4796-AD94-BF3E265FE1E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156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DE8B1-CC56-4049-9D5E-A7AEBA7AC55E}" type="datetime1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31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4BD90-897E-49E3-8948-B5A7AE96A714}" type="datetime1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968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C636A-445E-406F-A872-27655F3AEC24}" type="datetime1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187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C5FAF0-0692-455D-BED6-F6D9C0303E09}" type="datetime1">
              <a:rPr lang="en-US" smtClean="0"/>
              <a:t>10/18/2020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914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501F5D-4D89-486C-B8B3-B69679D61B7D}" type="datetime1">
              <a:rPr lang="en-US" smtClean="0"/>
              <a:t>10/18/2020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96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CD4B1-FA16-4B4D-B5FD-B09D5C82E183}" type="datetime1">
              <a:rPr lang="en-US" smtClean="0"/>
              <a:t>10/18/2020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133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71FD2-C297-46A9-B52F-2E0CBBEFE17B}" type="datetime1">
              <a:rPr lang="en-US" smtClean="0"/>
              <a:t>10/18/2020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546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1FEBFA-9645-4E96-8CB0-3F2B98326F17}" type="datetime1">
              <a:rPr lang="en-US" smtClean="0"/>
              <a:t>10/18/2020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958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DB77E-C9B8-4668-BAE5-7D33D6C82D3D}" type="datetime1">
              <a:rPr lang="en-US" smtClean="0"/>
              <a:t>10/18/2020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307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32250-CF54-4B03-AE66-554334B1A2AA}" type="datetime1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885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56F4EF-F4B3-45AB-A17B-359D04F8CDE7}" type="datetime1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705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43981-4221-4EDA-8DC9-068CFCC9EA63}" type="datetime1">
              <a:rPr lang="en-US" smtClean="0"/>
              <a:t>10/18/2020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07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93A1D05-972C-4022-82FC-02D02391B0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7827" r="-1" b="7564"/>
          <a:stretch/>
        </p:blipFill>
        <p:spPr>
          <a:xfrm>
            <a:off x="20" y="10"/>
            <a:ext cx="12188931" cy="685799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xmlns="" id="{14F9298C-CD36-4917-AFF9-BF0E00C0D4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2476" y="1106958"/>
            <a:ext cx="9144000" cy="2417478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5400" dirty="0"/>
              <a:t>Idéologies et valeurs dans la conception collaborative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xmlns="" id="{FCE3FB4B-5124-4315-943A-E8E9A3794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476" y="3910576"/>
            <a:ext cx="9144000" cy="1227520"/>
          </a:xfrm>
        </p:spPr>
        <p:txBody>
          <a:bodyPr>
            <a:normAutofit/>
          </a:bodyPr>
          <a:lstStyle/>
          <a:p>
            <a:pPr algn="ctr"/>
            <a:r>
              <a:rPr lang="fr-FR" sz="3200" b="1" dirty="0"/>
              <a:t>Françoise Détienne, Michael Baker, Stéphane </a:t>
            </a:r>
            <a:r>
              <a:rPr lang="fr-FR" sz="3200" b="1" dirty="0" err="1"/>
              <a:t>Safin</a:t>
            </a:r>
            <a:endParaRPr lang="fr-FR" sz="32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xmlns="" id="{119FBC27-4869-4822-A019-BD605BA24AAB}"/>
              </a:ext>
            </a:extLst>
          </p:cNvPr>
          <p:cNvSpPr txBox="1"/>
          <p:nvPr/>
        </p:nvSpPr>
        <p:spPr>
          <a:xfrm>
            <a:off x="1" y="6440676"/>
            <a:ext cx="121889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Journée thématique Axe 4, I3, 15 septembre 2020 </a:t>
            </a:r>
          </a:p>
          <a:p>
            <a:pPr algn="ctr"/>
            <a:endParaRPr lang="fr-FR" sz="160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5559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EC54F49-6658-4503-A316-2DC0849B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Conception collaborative </a:t>
            </a:r>
            <a:r>
              <a:rPr lang="fr-FR">
                <a:solidFill>
                  <a:schemeClr val="accent1"/>
                </a:solidFill>
              </a:rPr>
              <a:t>et valeurs (1)</a:t>
            </a:r>
            <a:endParaRPr lang="fr-FR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7FF3087-76CD-4203-A226-CB5FB6985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26" y="1455973"/>
            <a:ext cx="10711774" cy="4730818"/>
          </a:xfrm>
        </p:spPr>
        <p:txBody>
          <a:bodyPr>
            <a:normAutofit fontScale="92500" lnSpcReduction="20000"/>
          </a:bodyPr>
          <a:lstStyle/>
          <a:p>
            <a:r>
              <a:rPr lang="fr-FR" dirty="0"/>
              <a:t>Les valeurs comme croyances, principes</a:t>
            </a:r>
          </a:p>
          <a:p>
            <a:pPr lvl="1"/>
            <a:r>
              <a:rPr lang="fr-FR" dirty="0"/>
              <a:t>Orientent l’action, le jugement (</a:t>
            </a:r>
            <a:r>
              <a:rPr lang="fr-FR" dirty="0" err="1"/>
              <a:t>e.g</a:t>
            </a:r>
            <a:r>
              <a:rPr lang="fr-FR" dirty="0"/>
              <a:t>. ce qui est « désirable »)</a:t>
            </a:r>
          </a:p>
          <a:p>
            <a:pPr lvl="2"/>
            <a:r>
              <a:rPr lang="fr-FR" dirty="0"/>
              <a:t>«</a:t>
            </a:r>
            <a:r>
              <a:rPr lang="fr-FR" i="1" dirty="0"/>
              <a:t> a value </a:t>
            </a:r>
            <a:r>
              <a:rPr lang="fr-FR" i="1" dirty="0" err="1"/>
              <a:t>refers</a:t>
            </a:r>
            <a:r>
              <a:rPr lang="fr-FR" i="1" dirty="0"/>
              <a:t> to a </a:t>
            </a:r>
            <a:r>
              <a:rPr lang="fr-FR" i="1" dirty="0" err="1"/>
              <a:t>desirable</a:t>
            </a:r>
            <a:r>
              <a:rPr lang="fr-FR" i="1" dirty="0"/>
              <a:t> end state of existence or a </a:t>
            </a:r>
            <a:r>
              <a:rPr lang="fr-FR" i="1" dirty="0" err="1"/>
              <a:t>desirable</a:t>
            </a:r>
            <a:r>
              <a:rPr lang="fr-FR" i="1" dirty="0"/>
              <a:t> mode of </a:t>
            </a:r>
            <a:r>
              <a:rPr lang="fr-FR" i="1" dirty="0" err="1"/>
              <a:t>behaviour</a:t>
            </a:r>
            <a:r>
              <a:rPr lang="fr-FR" dirty="0"/>
              <a:t> » (</a:t>
            </a:r>
            <a:r>
              <a:rPr lang="fr-FR" dirty="0" err="1"/>
              <a:t>Rokeach</a:t>
            </a:r>
            <a:r>
              <a:rPr lang="fr-FR" dirty="0"/>
              <a:t>, 1971)</a:t>
            </a:r>
          </a:p>
          <a:p>
            <a:pPr lvl="1"/>
            <a:r>
              <a:rPr lang="fr-FR" dirty="0"/>
              <a:t>Caractérisent les individus, groupes, cultures</a:t>
            </a:r>
          </a:p>
          <a:p>
            <a:pPr lvl="2"/>
            <a:r>
              <a:rPr lang="fr-FR" dirty="0"/>
              <a:t>Universalité: 10 types (Schwartz &amp; </a:t>
            </a:r>
            <a:r>
              <a:rPr lang="fr-FR" dirty="0" err="1"/>
              <a:t>Bilsky</a:t>
            </a:r>
            <a:r>
              <a:rPr lang="fr-FR" dirty="0"/>
              <a:t>, 1987) dont l’organisation hiérarchique -&gt; culture (normes)</a:t>
            </a:r>
          </a:p>
          <a:p>
            <a:pPr lvl="1"/>
            <a:r>
              <a:rPr lang="fr-FR" dirty="0"/>
              <a:t>En lien avec le domaine d’expertise en conception</a:t>
            </a:r>
          </a:p>
          <a:p>
            <a:pPr lvl="1"/>
            <a:endParaRPr lang="fr-FR" dirty="0"/>
          </a:p>
          <a:p>
            <a:r>
              <a:rPr lang="fr-FR" dirty="0"/>
              <a:t>Les valeurs dans la conception</a:t>
            </a:r>
          </a:p>
          <a:p>
            <a:pPr lvl="1"/>
            <a:r>
              <a:rPr lang="fr-FR" dirty="0"/>
              <a:t>Fort focus sur les valeurs inscrites dans les systèmes techniques (Star, 1999; Winner, 1980) -&gt;produit/artefact</a:t>
            </a:r>
          </a:p>
          <a:p>
            <a:pPr lvl="1"/>
            <a:r>
              <a:rPr lang="fr-FR" dirty="0"/>
              <a:t>Intérêt plus récent sur les valeurs dans le </a:t>
            </a:r>
            <a:r>
              <a:rPr lang="fr-FR" b="1" dirty="0"/>
              <a:t>processus</a:t>
            </a:r>
            <a:r>
              <a:rPr lang="fr-FR" dirty="0"/>
              <a:t> de conception collaborative</a:t>
            </a:r>
          </a:p>
          <a:p>
            <a:pPr lvl="2"/>
            <a:r>
              <a:rPr lang="fr-FR" dirty="0"/>
              <a:t>Questions d’acceptabilité sociale (ex. </a:t>
            </a:r>
            <a:r>
              <a:rPr lang="fr-FR" dirty="0" err="1"/>
              <a:t>Privacy</a:t>
            </a:r>
            <a:r>
              <a:rPr lang="fr-FR" dirty="0"/>
              <a:t> et </a:t>
            </a:r>
            <a:r>
              <a:rPr lang="fr-FR" dirty="0" err="1"/>
              <a:t>google</a:t>
            </a:r>
            <a:r>
              <a:rPr lang="fr-FR" dirty="0"/>
              <a:t> glass)</a:t>
            </a:r>
          </a:p>
          <a:p>
            <a:pPr lvl="2"/>
            <a:r>
              <a:rPr lang="fr-FR" dirty="0"/>
              <a:t>Questions éthiques, justice, dignité…</a:t>
            </a:r>
          </a:p>
          <a:p>
            <a:pPr marL="457200" lvl="1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5EA9771-ABF4-40B0-B6E9-7D50A3A3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647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9EC54F49-6658-4503-A316-2DC0849BB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Conception collaborative et valeurs (2)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67FF3087-76CD-4203-A226-CB5FB6985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2026" y="1455973"/>
            <a:ext cx="10711774" cy="4730818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fr-FR" dirty="0"/>
          </a:p>
          <a:p>
            <a:r>
              <a:rPr lang="fr-FR" dirty="0"/>
              <a:t>Les approches sur les valeurs dans le processus de conception</a:t>
            </a:r>
          </a:p>
          <a:p>
            <a:pPr lvl="1"/>
            <a:r>
              <a:rPr lang="fr-FR" dirty="0"/>
              <a:t>Valeurs comme principes de participation: égalité, transparence, éthique du dialogue </a:t>
            </a:r>
          </a:p>
          <a:p>
            <a:pPr lvl="2"/>
            <a:r>
              <a:rPr lang="fr-FR" dirty="0"/>
              <a:t>Démocratie participative, conception participative, communautés épistémiques (</a:t>
            </a:r>
            <a:r>
              <a:rPr lang="fr-FR" dirty="0" err="1"/>
              <a:t>Wikipedia</a:t>
            </a:r>
            <a:r>
              <a:rPr lang="fr-FR" dirty="0"/>
              <a:t>…)</a:t>
            </a:r>
          </a:p>
          <a:p>
            <a:pPr lvl="1"/>
            <a:r>
              <a:rPr lang="fr-FR" dirty="0"/>
              <a:t>Valeurs comme critères de conception : Value-Sensitive Design ou VSD (Friedman &amp; Kahn, 2007) </a:t>
            </a:r>
          </a:p>
          <a:p>
            <a:pPr lvl="2"/>
            <a:r>
              <a:rPr lang="fr-FR" dirty="0"/>
              <a:t>Valeurs universelles, statiques (</a:t>
            </a:r>
            <a:r>
              <a:rPr lang="fr-FR" dirty="0" err="1"/>
              <a:t>e.g</a:t>
            </a:r>
            <a:r>
              <a:rPr lang="fr-FR" dirty="0"/>
              <a:t>. </a:t>
            </a:r>
            <a:r>
              <a:rPr lang="fr-FR" dirty="0" err="1"/>
              <a:t>privacy</a:t>
            </a:r>
            <a:r>
              <a:rPr lang="fr-FR" dirty="0"/>
              <a:t>)</a:t>
            </a:r>
          </a:p>
          <a:p>
            <a:pPr lvl="2"/>
            <a:r>
              <a:rPr lang="fr-FR" dirty="0"/>
              <a:t>Approche principalement top-down : projection des valeurs des utilisateurs </a:t>
            </a:r>
          </a:p>
          <a:p>
            <a:pPr lvl="2"/>
            <a:r>
              <a:rPr lang="fr-FR" dirty="0"/>
              <a:t>les valeurs considérées comme des critères additionnels (au même titre que les critères techniques)</a:t>
            </a:r>
          </a:p>
          <a:p>
            <a:pPr lvl="1"/>
            <a:r>
              <a:rPr lang="fr-FR" dirty="0"/>
              <a:t>Valeurs comme des objets de « </a:t>
            </a:r>
            <a:r>
              <a:rPr lang="fr-FR" dirty="0" err="1"/>
              <a:t>grounding</a:t>
            </a:r>
            <a:r>
              <a:rPr lang="fr-FR" dirty="0"/>
              <a:t> » et de négociation (</a:t>
            </a:r>
            <a:r>
              <a:rPr lang="fr-FR" dirty="0" err="1"/>
              <a:t>Loyd</a:t>
            </a:r>
            <a:r>
              <a:rPr lang="fr-FR" dirty="0"/>
              <a:t>, 2009; </a:t>
            </a:r>
            <a:r>
              <a:rPr lang="fr-FR" dirty="0" err="1"/>
              <a:t>Halloran</a:t>
            </a:r>
            <a:r>
              <a:rPr lang="fr-FR" dirty="0"/>
              <a:t> et al. 2009; Le Bail et al. 2020)</a:t>
            </a:r>
          </a:p>
          <a:p>
            <a:pPr lvl="2"/>
            <a:r>
              <a:rPr lang="fr-FR" dirty="0"/>
              <a:t>Émergence et </a:t>
            </a:r>
            <a:r>
              <a:rPr lang="fr-FR" dirty="0" err="1"/>
              <a:t>co-évolution</a:t>
            </a:r>
            <a:r>
              <a:rPr lang="fr-FR" dirty="0"/>
              <a:t> des valeurs dans les interactions (argumentatives) </a:t>
            </a:r>
          </a:p>
          <a:p>
            <a:pPr lvl="2"/>
            <a:r>
              <a:rPr lang="fr-FR" dirty="0"/>
              <a:t>Un type particulier d’objet de l’argumentation</a:t>
            </a:r>
          </a:p>
          <a:p>
            <a:pPr lvl="1"/>
            <a:r>
              <a:rPr lang="fr-FR" dirty="0"/>
              <a:t>Valeurs dans le processus de conception de l’artefact et de construction du collectif </a:t>
            </a:r>
          </a:p>
          <a:p>
            <a:pPr lvl="2"/>
            <a:r>
              <a:rPr lang="fr-FR" dirty="0" err="1"/>
              <a:t>Ideologically</a:t>
            </a:r>
            <a:r>
              <a:rPr lang="fr-FR" dirty="0"/>
              <a:t>-Embedded Design ou IED (Détienne, Baker &amp; Le Bail, 2019)</a:t>
            </a:r>
          </a:p>
          <a:p>
            <a:pPr lvl="2"/>
            <a:r>
              <a:rPr lang="fr-FR" dirty="0"/>
              <a:t>Cohérence : interne</a:t>
            </a:r>
            <a:r>
              <a:rPr lang="fr-FR"/>
              <a:t>, externe</a:t>
            </a:r>
            <a:endParaRPr lang="fr-FR" dirty="0"/>
          </a:p>
          <a:p>
            <a:pPr lvl="2"/>
            <a:endParaRPr lang="fr-FR" dirty="0"/>
          </a:p>
          <a:p>
            <a:endParaRPr lang="fr-FR" dirty="0"/>
          </a:p>
          <a:p>
            <a:endParaRPr lang="fr-FR" dirty="0"/>
          </a:p>
          <a:p>
            <a:pPr lvl="1"/>
            <a:endParaRPr lang="fr-FR" dirty="0"/>
          </a:p>
          <a:p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  <a:p>
            <a:pPr lvl="2"/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75EA9771-ABF4-40B0-B6E9-7D50A3A38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727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6E2DD76-1B84-470F-9EB1-B9741537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Argumentation et valeurs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3FF34E9C-B0F2-461C-BFF5-A6AF6A05F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Quelles « résolutions » possibles ? </a:t>
            </a:r>
          </a:p>
          <a:p>
            <a:pPr lvl="1"/>
            <a:r>
              <a:rPr lang="fr-FR" sz="1900" i="1" dirty="0"/>
              <a:t>a priori</a:t>
            </a:r>
            <a:r>
              <a:rPr lang="fr-FR" sz="1900" dirty="0"/>
              <a:t>, un débat « immobile » : les valeurs sont stables (par définition) ; « à chacun ses valeurs »</a:t>
            </a:r>
          </a:p>
          <a:p>
            <a:r>
              <a:rPr lang="fr-FR" dirty="0"/>
              <a:t>De quoi pourrait-on débattre ?</a:t>
            </a:r>
          </a:p>
          <a:p>
            <a:pPr lvl="1"/>
            <a:r>
              <a:rPr lang="fr-FR" sz="1900" dirty="0"/>
              <a:t>Des valeurs plus générales ?</a:t>
            </a:r>
          </a:p>
          <a:p>
            <a:pPr lvl="1"/>
            <a:r>
              <a:rPr lang="fr-FR" sz="1900" dirty="0"/>
              <a:t>Des </a:t>
            </a:r>
            <a:r>
              <a:rPr lang="fr-FR" sz="1900" i="1" dirty="0"/>
              <a:t>définitions</a:t>
            </a:r>
            <a:r>
              <a:rPr lang="fr-FR" sz="1900" dirty="0"/>
              <a:t> (« Protéger les caniches, ce n’est pas une valeur ! »)</a:t>
            </a:r>
          </a:p>
          <a:p>
            <a:pPr lvl="1"/>
            <a:r>
              <a:rPr lang="fr-FR" sz="1900" dirty="0"/>
              <a:t>De la </a:t>
            </a:r>
            <a:r>
              <a:rPr lang="fr-FR" sz="1900" i="1" dirty="0"/>
              <a:t>cohérence</a:t>
            </a:r>
            <a:r>
              <a:rPr lang="fr-FR" sz="1900" dirty="0"/>
              <a:t> entre les actes/dires et les principes (« Tu es pour la liberté de la parole alors que tu interdis les gens de dire </a:t>
            </a:r>
            <a:r>
              <a:rPr lang="mr-IN" sz="1900" dirty="0"/>
              <a:t>…</a:t>
            </a:r>
            <a:r>
              <a:rPr lang="fr-FR" sz="1900" dirty="0"/>
              <a:t> »)</a:t>
            </a:r>
          </a:p>
          <a:p>
            <a:pPr lvl="1"/>
            <a:r>
              <a:rPr lang="fr-FR" sz="1900" dirty="0"/>
              <a:t>Des </a:t>
            </a:r>
            <a:r>
              <a:rPr lang="fr-FR" sz="1900" i="1" dirty="0"/>
              <a:t>conséquences</a:t>
            </a:r>
            <a:r>
              <a:rPr lang="fr-FR" sz="1900" dirty="0"/>
              <a:t> de la mise en œuvre des principes (« Exiger l’égalité entre toutes les écoles de France produit des inégalités »)</a:t>
            </a:r>
          </a:p>
          <a:p>
            <a:r>
              <a:rPr lang="fr-FR" dirty="0"/>
              <a:t>Quels changements possibles ?</a:t>
            </a:r>
          </a:p>
          <a:p>
            <a:pPr lvl="1"/>
            <a:r>
              <a:rPr lang="fr-FR" sz="1900" dirty="0"/>
              <a:t>Synthèse des résultats d’études empiriques sur les débats (Baker, 2013 ; de </a:t>
            </a:r>
            <a:r>
              <a:rPr lang="fr-FR" sz="1900" dirty="0" err="1"/>
              <a:t>Vries</a:t>
            </a:r>
            <a:r>
              <a:rPr lang="fr-FR" sz="1900" dirty="0"/>
              <a:t>, Lund &amp; Baker, 2003 ; </a:t>
            </a:r>
            <a:r>
              <a:rPr lang="fr-FR" sz="1900" dirty="0" err="1"/>
              <a:t>Simmonneaux</a:t>
            </a:r>
            <a:r>
              <a:rPr lang="fr-FR" sz="1900" dirty="0"/>
              <a:t>, 2001 ; </a:t>
            </a:r>
            <a:r>
              <a:rPr lang="fr-FR" sz="1900" dirty="0" err="1"/>
              <a:t>Noroozi</a:t>
            </a:r>
            <a:r>
              <a:rPr lang="fr-FR" sz="1900" dirty="0"/>
              <a:t> et al. 2016 ; …)</a:t>
            </a:r>
          </a:p>
          <a:p>
            <a:pPr lvl="1"/>
            <a:r>
              <a:rPr lang="fr-FR" sz="1900" dirty="0"/>
              <a:t>Les « indécis » : se forger une opinion personnelle (pour ou contre)</a:t>
            </a:r>
          </a:p>
          <a:p>
            <a:pPr lvl="1"/>
            <a:r>
              <a:rPr lang="fr-FR" sz="1900" dirty="0"/>
              <a:t>Les « décidés » : pas de changement fondamental ; polarisation ; approfondissement des points de vue personnels, qui peuvent devenir plus cohérents, concessifs, subtils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A663ABAE-95BB-4105-AA46-055769B5A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370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6D7EDE95-5F06-EE41-B2F8-D7CD006DD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chemeClr val="accent1"/>
                </a:solidFill>
              </a:rPr>
              <a:t>Nos recherches</a:t>
            </a:r>
            <a:r>
              <a:rPr lang="fr-FR" dirty="0"/>
              <a:t> </a:t>
            </a:r>
            <a:r>
              <a:rPr lang="fr-FR" dirty="0">
                <a:solidFill>
                  <a:schemeClr val="accent1"/>
                </a:solidFill>
              </a:rPr>
              <a:t>sur ce thème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41721657-789D-914B-BA22-05B4F3937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Récentes</a:t>
            </a:r>
          </a:p>
          <a:p>
            <a:pPr lvl="1"/>
            <a:r>
              <a:rPr lang="fr-FR" dirty="0" err="1"/>
              <a:t>Wikipedia</a:t>
            </a:r>
            <a:endParaRPr lang="fr-FR" dirty="0"/>
          </a:p>
          <a:p>
            <a:pPr lvl="2"/>
            <a:r>
              <a:rPr lang="fr-FR" dirty="0"/>
              <a:t>Analyse de débats, articles sur sur sujets à controverse</a:t>
            </a:r>
          </a:p>
          <a:p>
            <a:pPr lvl="2"/>
            <a:r>
              <a:rPr lang="fr-FR" dirty="0"/>
              <a:t>Narrations des </a:t>
            </a:r>
            <a:r>
              <a:rPr lang="fr-FR" dirty="0" err="1"/>
              <a:t>wikipédiens</a:t>
            </a:r>
            <a:r>
              <a:rPr lang="fr-FR" dirty="0"/>
              <a:t>, stratégies de régulation </a:t>
            </a:r>
          </a:p>
          <a:p>
            <a:pPr lvl="1"/>
            <a:r>
              <a:rPr lang="fr-FR" dirty="0"/>
              <a:t>Culture(s) de collaboration (France-Japon)</a:t>
            </a:r>
          </a:p>
          <a:p>
            <a:pPr marL="914400" lvl="2" indent="0">
              <a:buNone/>
            </a:pPr>
            <a:r>
              <a:rPr lang="fr-FR" dirty="0"/>
              <a:t>thèse de </a:t>
            </a:r>
            <a:r>
              <a:rPr lang="fr-FR" dirty="0" err="1"/>
              <a:t>Mohini</a:t>
            </a:r>
            <a:r>
              <a:rPr lang="fr-FR" dirty="0"/>
              <a:t> </a:t>
            </a:r>
            <a:r>
              <a:rPr lang="fr-FR" dirty="0" err="1"/>
              <a:t>Vanhille</a:t>
            </a:r>
            <a:r>
              <a:rPr lang="fr-FR" dirty="0"/>
              <a:t>, 2017</a:t>
            </a:r>
          </a:p>
          <a:p>
            <a:pPr lvl="1"/>
            <a:r>
              <a:rPr lang="fr-FR" dirty="0"/>
              <a:t>Conception collaborative d’habitats participatifs</a:t>
            </a:r>
          </a:p>
          <a:p>
            <a:pPr marL="914400" lvl="2" indent="0">
              <a:buNone/>
            </a:pPr>
            <a:r>
              <a:rPr lang="fr-FR" dirty="0"/>
              <a:t>thèse de Chloé Le Bail, 2018</a:t>
            </a:r>
          </a:p>
          <a:p>
            <a:r>
              <a:rPr lang="fr-FR" dirty="0"/>
              <a:t>En cours</a:t>
            </a:r>
          </a:p>
          <a:p>
            <a:pPr lvl="1"/>
            <a:r>
              <a:rPr lang="fr-FR" dirty="0"/>
              <a:t>DIALLS (projet H2020)</a:t>
            </a:r>
          </a:p>
          <a:p>
            <a:pPr lvl="2"/>
            <a:r>
              <a:rPr lang="fr-FR" dirty="0"/>
              <a:t>Dialogue sur les valeurs/ valeurs du dialogue</a:t>
            </a:r>
          </a:p>
          <a:p>
            <a:pPr lvl="1"/>
            <a:r>
              <a:rPr lang="fr-FR" dirty="0"/>
              <a:t>Co-conception citoyenne (« </a:t>
            </a:r>
            <a:r>
              <a:rPr lang="fr-FR" dirty="0" err="1"/>
              <a:t>Hyve</a:t>
            </a:r>
            <a:r>
              <a:rPr lang="fr-FR" dirty="0"/>
              <a:t> 3D», système immersif)</a:t>
            </a:r>
          </a:p>
          <a:p>
            <a:pPr marL="914400" lvl="2" indent="0">
              <a:buNone/>
            </a:pPr>
            <a:r>
              <a:rPr lang="fr-FR" dirty="0"/>
              <a:t>Nouvelle </a:t>
            </a:r>
            <a:r>
              <a:rPr lang="fr-FR" dirty="0" err="1"/>
              <a:t>doct</a:t>
            </a:r>
            <a:r>
              <a:rPr lang="fr-FR" dirty="0"/>
              <a:t>, </a:t>
            </a:r>
            <a:r>
              <a:rPr lang="fr-FR" dirty="0" err="1"/>
              <a:t>Alienor</a:t>
            </a:r>
            <a:r>
              <a:rPr lang="fr-FR" dirty="0"/>
              <a:t> Morvan</a:t>
            </a:r>
          </a:p>
          <a:p>
            <a:pPr lvl="1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4C9B046C-2B5E-DD4E-86C0-038CA331D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4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A9AB513A-9DE2-874B-85A4-4599FA7E6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9892862" cy="212944"/>
          </a:xfrm>
        </p:spPr>
        <p:txBody>
          <a:bodyPr>
            <a:normAutofit fontScale="90000"/>
          </a:bodyPr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0CD80E01-685D-1A4E-AE5D-1268E19C3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819806"/>
            <a:ext cx="10786241" cy="6038193"/>
          </a:xfrm>
        </p:spPr>
        <p:txBody>
          <a:bodyPr>
            <a:normAutofit/>
          </a:bodyPr>
          <a:lstStyle/>
          <a:p>
            <a:pPr marL="0" indent="0">
              <a:spcBef>
                <a:spcPts val="2200"/>
              </a:spcBef>
              <a:buNone/>
            </a:pPr>
            <a:r>
              <a:rPr lang="en-US" sz="1900" dirty="0"/>
              <a:t>Baker, M., </a:t>
            </a:r>
            <a:r>
              <a:rPr lang="en-US" sz="1900" dirty="0" err="1"/>
              <a:t>Détienne</a:t>
            </a:r>
            <a:r>
              <a:rPr lang="en-US" sz="1900" dirty="0"/>
              <a:t>, F. &amp; </a:t>
            </a:r>
            <a:r>
              <a:rPr lang="en-US" sz="1900" dirty="0" err="1"/>
              <a:t>Barcellini</a:t>
            </a:r>
            <a:r>
              <a:rPr lang="en-US" sz="1900" dirty="0"/>
              <a:t>, F. (2017) Argumentation and conflict management in online epistemic communities: a narrative approach to Wikipedia debates. In F. Arcidiacono and A. </a:t>
            </a:r>
            <a:r>
              <a:rPr lang="en-US" sz="1900" dirty="0" err="1"/>
              <a:t>Bova</a:t>
            </a:r>
            <a:r>
              <a:rPr lang="en-US" sz="1900" dirty="0"/>
              <a:t> (Eds.) : </a:t>
            </a:r>
            <a:r>
              <a:rPr lang="en-US" sz="1900" i="1" dirty="0"/>
              <a:t>Interpersonal Argumentation in Educational and Professional Contexts</a:t>
            </a:r>
            <a:r>
              <a:rPr lang="en-US" sz="1900" dirty="0"/>
              <a:t>, Springer, series "Education and Language. 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sz="1900" dirty="0" err="1"/>
              <a:t>Détienne</a:t>
            </a:r>
            <a:r>
              <a:rPr lang="en-US" sz="1900" dirty="0"/>
              <a:t>, F., Baker, M., </a:t>
            </a:r>
            <a:r>
              <a:rPr lang="en-US" sz="1900" dirty="0" err="1"/>
              <a:t>Fréard</a:t>
            </a:r>
            <a:r>
              <a:rPr lang="en-US" sz="1900" dirty="0"/>
              <a:t>, D., </a:t>
            </a:r>
            <a:r>
              <a:rPr lang="en-US" sz="1900" dirty="0" err="1"/>
              <a:t>Barcellini</a:t>
            </a:r>
            <a:r>
              <a:rPr lang="en-US" sz="1900" dirty="0"/>
              <a:t>, F., Denis, A. &amp; </a:t>
            </a:r>
            <a:r>
              <a:rPr lang="en-US" sz="1900" dirty="0" err="1"/>
              <a:t>Quignard</a:t>
            </a:r>
            <a:r>
              <a:rPr lang="en-US" sz="1900" dirty="0"/>
              <a:t>, M. (2016) The Descent of Pluto: Interactive dynamics, </a:t>
            </a:r>
            <a:r>
              <a:rPr lang="en-US" sz="1900" dirty="0" err="1"/>
              <a:t>specialisation</a:t>
            </a:r>
            <a:r>
              <a:rPr lang="en-US" sz="1900" dirty="0"/>
              <a:t> and reciprocity of roles in a Wikipedia debate. </a:t>
            </a:r>
            <a:r>
              <a:rPr lang="en-US" sz="1900" i="1" dirty="0"/>
              <a:t>International Journal of Human-Computer Studies, 86</a:t>
            </a:r>
            <a:r>
              <a:rPr lang="en-US" sz="1900" dirty="0"/>
              <a:t>, 11-31.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sz="1900" dirty="0" err="1"/>
              <a:t>Détienne</a:t>
            </a:r>
            <a:r>
              <a:rPr lang="en-US" sz="1900" dirty="0"/>
              <a:t>, F., Baker, M., </a:t>
            </a:r>
            <a:r>
              <a:rPr lang="en-US" sz="1900" dirty="0" err="1"/>
              <a:t>Vanille</a:t>
            </a:r>
            <a:r>
              <a:rPr lang="en-US" sz="1900" dirty="0"/>
              <a:t>, M. &amp; </a:t>
            </a:r>
            <a:r>
              <a:rPr lang="en-US" sz="1900" dirty="0" err="1"/>
              <a:t>Mougenot</a:t>
            </a:r>
            <a:r>
              <a:rPr lang="en-US" sz="1900" dirty="0"/>
              <a:t>, C. (2017) Cultures of collaboration in engineering design education: a contrastive case study in France and Japan. </a:t>
            </a:r>
            <a:r>
              <a:rPr lang="en-US" sz="1900" i="1" dirty="0"/>
              <a:t>International Journal of Design Creativity and Innovation. 5(1-2), </a:t>
            </a:r>
            <a:r>
              <a:rPr lang="en-US" sz="1900" dirty="0"/>
              <a:t>104-128.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en-US" sz="1900" dirty="0" err="1"/>
              <a:t>Détienne</a:t>
            </a:r>
            <a:r>
              <a:rPr lang="en-US" sz="1900" dirty="0"/>
              <a:t>, F., Baker, M., &amp; Le Bail, C. (2019) Ideologically-Embedded Design: Community, collaboration and artefact. </a:t>
            </a:r>
            <a:r>
              <a:rPr lang="en-US" sz="1900" i="1" dirty="0"/>
              <a:t>International Journal of Human-Computer Studies, 131</a:t>
            </a:r>
            <a:r>
              <a:rPr lang="en-US" sz="1900" dirty="0"/>
              <a:t>, 72-80.</a:t>
            </a:r>
            <a:endParaRPr lang="fr-FR" sz="1900" dirty="0"/>
          </a:p>
          <a:p>
            <a:pPr marL="0" indent="0">
              <a:spcBef>
                <a:spcPts val="2200"/>
              </a:spcBef>
              <a:buNone/>
            </a:pPr>
            <a:r>
              <a:rPr lang="fr-FR" sz="1900" dirty="0"/>
              <a:t>Le Bail, C., Baker, M. &amp; Détienne, F. (2020) Values and argumentation in collaborative design. </a:t>
            </a:r>
            <a:r>
              <a:rPr lang="fr-FR" sz="1900" i="1" dirty="0" err="1"/>
              <a:t>CoDesign</a:t>
            </a:r>
            <a:r>
              <a:rPr lang="fr-FR" sz="1900" i="1" dirty="0"/>
              <a:t>: International Journal of </a:t>
            </a:r>
            <a:r>
              <a:rPr lang="fr-FR" sz="1900" i="1" dirty="0" err="1"/>
              <a:t>CoCreation</a:t>
            </a:r>
            <a:r>
              <a:rPr lang="fr-FR" sz="1900" i="1" dirty="0"/>
              <a:t> in Design</a:t>
            </a:r>
            <a:r>
              <a:rPr lang="fr-FR" sz="1900" dirty="0"/>
              <a:t>, Taylor &amp; Francis. </a:t>
            </a:r>
          </a:p>
          <a:p>
            <a:pPr marL="0" indent="0">
              <a:spcBef>
                <a:spcPts val="2200"/>
              </a:spcBef>
              <a:buNone/>
            </a:pPr>
            <a:r>
              <a:rPr lang="fr-FR" sz="1900" dirty="0"/>
              <a:t>Schwarz, B.B., &amp; Baker, M. (2017) </a:t>
            </a:r>
            <a:r>
              <a:rPr lang="fr-FR" sz="1900" i="1" dirty="0"/>
              <a:t>Dialogue, Argumentation and Education</a:t>
            </a:r>
            <a:r>
              <a:rPr lang="fr-FR" sz="1900" dirty="0"/>
              <a:t>. Cambridge </a:t>
            </a:r>
            <a:r>
              <a:rPr lang="fr-FR" sz="1900" dirty="0" err="1"/>
              <a:t>University</a:t>
            </a:r>
            <a:r>
              <a:rPr lang="fr-FR" sz="1900" dirty="0"/>
              <a:t> </a:t>
            </a:r>
            <a:r>
              <a:rPr lang="fr-FR" sz="1900" dirty="0" err="1"/>
              <a:t>Press</a:t>
            </a:r>
            <a:r>
              <a:rPr lang="fr-FR" sz="1900" dirty="0"/>
              <a:t>.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xmlns="" id="{C4384314-E435-204C-87BD-778E8CCE4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60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715</TotalTime>
  <Words>484</Words>
  <Application>Microsoft Office PowerPoint</Application>
  <PresentationFormat>Personnalisé</PresentationFormat>
  <Paragraphs>80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Office Theme</vt:lpstr>
      <vt:lpstr>Idéologies et valeurs dans la conception collaborative</vt:lpstr>
      <vt:lpstr>Conception collaborative et valeurs (1)</vt:lpstr>
      <vt:lpstr>Conception collaborative et valeurs (2)</vt:lpstr>
      <vt:lpstr>Argumentation et valeurs</vt:lpstr>
      <vt:lpstr>Nos recherches sur ce thème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Valeurs et argumentation dans la conception collaborative</dc:title>
  <dc:creator>Chloé Le Bail</dc:creator>
  <cp:lastModifiedBy>Catherine Gayda</cp:lastModifiedBy>
  <cp:revision>53</cp:revision>
  <dcterms:created xsi:type="dcterms:W3CDTF">2020-02-25T10:32:02Z</dcterms:created>
  <dcterms:modified xsi:type="dcterms:W3CDTF">2020-10-18T13:37:32Z</dcterms:modified>
</cp:coreProperties>
</file>